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23" r:id="rId6"/>
    <p:sldId id="378" r:id="rId7"/>
    <p:sldId id="424" r:id="rId8"/>
    <p:sldId id="425" r:id="rId9"/>
    <p:sldId id="320" r:id="rId10"/>
    <p:sldId id="411" r:id="rId11"/>
    <p:sldId id="398" r:id="rId12"/>
    <p:sldId id="426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992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96315"/>
            <a:ext cx="12192000" cy="445960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Cong Sheng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4917" y="1447847"/>
            <a:ext cx="11209321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Semantic Retrieval Augmented Contrastive Learning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Sequential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NeurIPS 2025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23745" y="5046345"/>
            <a:ext cx="7113270" cy="655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 err="1"/>
              <a:t>Code: </a:t>
            </a:r>
            <a:r>
              <a:rPr lang="en-US" altLang="zh-CN" dirty="0"/>
              <a:t>https://github.com/ziqiangcui/SRA-CL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" y="2363470"/>
            <a:ext cx="1010285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6510" y="-29845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06145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38250" y="1898650"/>
            <a:ext cx="10187305" cy="31381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Difficulties </a:t>
            </a:r>
            <a:r>
              <a:rPr lang="en-US" altLang="zh-CN" sz="2000" b="1" dirty="0">
                <a:sym typeface="+mn-ea"/>
              </a:rPr>
              <a:t>generating high-quality contrastive pairs: </a:t>
            </a:r>
            <a:endParaRPr lang="en-US" altLang="zh-CN" sz="2000" b="1" dirty="0">
              <a:sym typeface="+mn-ea"/>
            </a:endParaRPr>
          </a:p>
          <a:p>
            <a:endParaRPr lang="en-US" altLang="zh-CN" sz="2000" b="1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1)</a:t>
            </a:r>
            <a:r>
              <a:rPr lang="en-US" altLang="zh-CN" sz="2000" b="1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E</a:t>
            </a:r>
            <a:r>
              <a:rPr lang="en-US" altLang="zh-CN" sz="2000" dirty="0">
                <a:solidFill>
                  <a:schemeClr val="tx1"/>
                </a:solidFill>
              </a:rPr>
              <a:t>xisting methods either rely on </a:t>
            </a:r>
            <a:r>
              <a:rPr lang="en-US" altLang="zh-CN" sz="2000" b="1" dirty="0">
                <a:solidFill>
                  <a:schemeClr val="tx1"/>
                </a:solidFill>
              </a:rPr>
              <a:t>random perturbations</a:t>
            </a:r>
            <a:r>
              <a:rPr lang="en-US" altLang="zh-CN" sz="2000" dirty="0">
                <a:solidFill>
                  <a:schemeClr val="tx1"/>
                </a:solidFill>
              </a:rPr>
              <a:t> that </a:t>
            </a:r>
            <a:r>
              <a:rPr lang="en-US" altLang="zh-CN" sz="2000" b="1" dirty="0">
                <a:solidFill>
                  <a:schemeClr val="tx1"/>
                </a:solidFill>
              </a:rPr>
              <a:t>corrupt user preference patterns</a:t>
            </a:r>
            <a:r>
              <a:rPr lang="en-US" altLang="zh-CN" sz="2000" dirty="0">
                <a:solidFill>
                  <a:schemeClr val="tx1"/>
                </a:solidFill>
              </a:rPr>
              <a:t> or </a:t>
            </a:r>
            <a:r>
              <a:rPr lang="en-US" altLang="zh-CN" sz="2000" b="1" dirty="0">
                <a:solidFill>
                  <a:schemeClr val="tx1"/>
                </a:solidFill>
              </a:rPr>
              <a:t>depend on sparse collaborative data</a:t>
            </a:r>
            <a:r>
              <a:rPr lang="en-US" altLang="zh-CN" sz="2000" dirty="0">
                <a:solidFill>
                  <a:schemeClr val="tx1"/>
                </a:solidFill>
              </a:rPr>
              <a:t> that </a:t>
            </a:r>
            <a:r>
              <a:rPr lang="en-US" altLang="zh-CN" sz="2000" b="1" dirty="0">
                <a:solidFill>
                  <a:schemeClr val="tx1"/>
                </a:solidFill>
              </a:rPr>
              <a:t>generates unreliable contrastive pairs</a:t>
            </a:r>
            <a:r>
              <a:rPr lang="en-US" altLang="zh-CN" sz="2000" dirty="0">
                <a:solidFill>
                  <a:schemeClr val="tx1"/>
                </a:solidFill>
              </a:rPr>
              <a:t>. </a:t>
            </a:r>
            <a:endParaRPr lang="en-US" altLang="zh-CN" sz="2000" dirty="0">
              <a:solidFill>
                <a:schemeClr val="tx1"/>
              </a:solidFill>
            </a:endParaRPr>
          </a:p>
          <a:p>
            <a:endParaRPr lang="en-US" altLang="zh-CN" sz="2000" dirty="0">
              <a:solidFill>
                <a:schemeClr val="tx1"/>
              </a:solidFill>
            </a:endParaRPr>
          </a:p>
          <a:p>
            <a:r>
              <a:rPr lang="en-US" altLang="zh-CN" sz="2000" dirty="0">
                <a:solidFill>
                  <a:schemeClr val="tx1"/>
                </a:solidFill>
              </a:rPr>
              <a:t>2)Existing approaches typically </a:t>
            </a:r>
            <a:r>
              <a:rPr lang="en-US" altLang="zh-CN" sz="2000" b="1" dirty="0">
                <a:solidFill>
                  <a:schemeClr val="tx1"/>
                </a:solidFill>
              </a:rPr>
              <a:t>require predefined selection rules</a:t>
            </a:r>
            <a:r>
              <a:rPr lang="en-US" altLang="zh-CN" sz="2000" dirty="0">
                <a:solidFill>
                  <a:schemeClr val="tx1"/>
                </a:solidFill>
              </a:rPr>
              <a:t> that </a:t>
            </a:r>
            <a:r>
              <a:rPr lang="en-US" altLang="zh-CN" sz="2000" b="1" dirty="0">
                <a:solidFill>
                  <a:schemeClr val="tx1"/>
                </a:solidFill>
              </a:rPr>
              <a:t>impose strong assumptions</a:t>
            </a:r>
            <a:r>
              <a:rPr lang="en-US" altLang="zh-CN" sz="2000" dirty="0">
                <a:solidFill>
                  <a:schemeClr val="tx1"/>
                </a:solidFill>
              </a:rPr>
              <a:t>, limiting the model’s ability to autonomously learn optimal contrastive pairs.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4191000"/>
            <a:ext cx="7742555" cy="2553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495800" y="1142728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1790700"/>
            <a:ext cx="9730740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2007235"/>
            <a:ext cx="4622800" cy="4546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2880" y="2667000"/>
            <a:ext cx="4578985" cy="3067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3124200"/>
            <a:ext cx="4558665" cy="6064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4645" y="3865880"/>
            <a:ext cx="4455795" cy="38163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5400" y="4495800"/>
            <a:ext cx="6036310" cy="37401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9200" y="2057400"/>
            <a:ext cx="5041900" cy="22726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2133600"/>
            <a:ext cx="4655185" cy="21215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2184400"/>
            <a:ext cx="5254625" cy="7950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0035" y="3052445"/>
            <a:ext cx="5187315" cy="447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8105" y="3500120"/>
            <a:ext cx="5401310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4572000"/>
            <a:ext cx="7948295" cy="4286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850" y="1752600"/>
            <a:ext cx="10274300" cy="24384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5147310"/>
            <a:ext cx="8191500" cy="8064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3465" y="6096000"/>
            <a:ext cx="8018145" cy="400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rcRect t="1869"/>
          <a:stretch>
            <a:fillRect/>
          </a:stretch>
        </p:blipFill>
        <p:spPr>
          <a:xfrm>
            <a:off x="1371600" y="1752600"/>
            <a:ext cx="9074150" cy="40005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705600" y="579120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0.1311	0.0564</a:t>
            </a:r>
            <a:endParaRPr lang="en-US" altLang="zh-CN" sz="1400"/>
          </a:p>
        </p:txBody>
      </p:sp>
      <p:sp>
        <p:nvSpPr>
          <p:cNvPr id="26" name="文本框 25"/>
          <p:cNvSpPr txBox="1"/>
          <p:nvPr/>
        </p:nvSpPr>
        <p:spPr>
          <a:xfrm>
            <a:off x="8610600" y="5791200"/>
            <a:ext cx="6096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/>
              <a:t>0.1678            0.0719</a:t>
            </a:r>
            <a:endParaRPr lang="en-US" altLang="zh-CN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1814195"/>
            <a:ext cx="9188450" cy="3949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3770" y="1752600"/>
            <a:ext cx="7745095" cy="50469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3791</Words>
  <Application>WPS 演示</Application>
  <PresentationFormat>宽屏</PresentationFormat>
  <Paragraphs>217</Paragraphs>
  <Slides>10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sc</cp:lastModifiedBy>
  <cp:revision>628</cp:revision>
  <dcterms:created xsi:type="dcterms:W3CDTF">2023-09-17T03:47:00Z</dcterms:created>
  <dcterms:modified xsi:type="dcterms:W3CDTF">2026-01-24T13:19:09Z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2023-09-09T08:00:00Z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2023-09-30T08:00:00Z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2052-12.1.0.25186</vt:lpwstr>
  </property>
</Properties>
</file>